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  <p:embeddedFont>
      <p:font typeface="Arim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4C8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65064"/>
            <a:ext cx="7468553" cy="2119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🛡️</a:t>
            </a:r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The Invisible Hack: Attacking and Defending AI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680460"/>
            <a:ext cx="7468553" cy="168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Adversarial Machine Learning: Vulnerability and Robustness on MNIST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837724" y="572928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Presenter: Maheen Fatma | Course: Information Security  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38151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Roll Number : BITF22M031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7256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Mission Complete: Adversarial Robustness is Mandatory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43588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 AI becomes increasingly integrated into critical systems, ensuring its resilience against adversarial attacks isn't optional—it's foundational. The battle for secure AI continues!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🤖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🛡️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451634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Thank you!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837724" y="637389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Questions? Thoughts? Accusations of AI trolling? Let's discuss!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84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081" y="510778"/>
            <a:ext cx="7843838" cy="1638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Why AI Security Matters: Unmasking Digital Vulnerabilities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50081" y="2428161"/>
            <a:ext cx="7843838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 the rapidly evolving landscape of artificial intelligence, securing our models against malicious interference is paramount. Our mission: uncover and mitigate the hidden weaknesses in AI systems.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0081" y="3528655"/>
            <a:ext cx="7843838" cy="1396008"/>
          </a:xfrm>
          <a:prstGeom prst="roundRect">
            <a:avLst>
              <a:gd name="adj" fmla="val 7860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7221" y="3528655"/>
            <a:ext cx="91440" cy="1396008"/>
          </a:xfrm>
          <a:prstGeom prst="roundRect">
            <a:avLst>
              <a:gd name="adj" fmla="val 30469"/>
            </a:avLst>
          </a:prstGeom>
          <a:solidFill>
            <a:srgbClr val="8061FF"/>
          </a:solidFill>
          <a:ln/>
        </p:spPr>
      </p:sp>
      <p:sp>
        <p:nvSpPr>
          <p:cNvPr id="7" name="Text 4"/>
          <p:cNvSpPr/>
          <p:nvPr/>
        </p:nvSpPr>
        <p:spPr>
          <a:xfrm>
            <a:off x="927259" y="3737253"/>
            <a:ext cx="3781663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Demonstrate CNN Vulnerability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27259" y="4121706"/>
            <a:ext cx="7358063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We'll expose how easily a Convolutional Neural Network (CNN) can be fooled by cleverly crafted inputs.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50081" y="5110401"/>
            <a:ext cx="7843838" cy="1396008"/>
          </a:xfrm>
          <a:prstGeom prst="roundRect">
            <a:avLst>
              <a:gd name="adj" fmla="val 7860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7221" y="5110401"/>
            <a:ext cx="91440" cy="1396008"/>
          </a:xfrm>
          <a:prstGeom prst="roundRect">
            <a:avLst>
              <a:gd name="adj" fmla="val 30469"/>
            </a:avLst>
          </a:prstGeom>
          <a:solidFill>
            <a:srgbClr val="8061FF"/>
          </a:solidFill>
          <a:ln/>
        </p:spPr>
      </p:sp>
      <p:sp>
        <p:nvSpPr>
          <p:cNvPr id="11" name="Text 8"/>
          <p:cNvSpPr/>
          <p:nvPr/>
        </p:nvSpPr>
        <p:spPr>
          <a:xfrm>
            <a:off x="927259" y="5318998"/>
            <a:ext cx="3722251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Implement Adversarial Training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927259" y="5703451"/>
            <a:ext cx="7358063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We'll then show how to build more resilient AI by training it to withstand these sneaky attacks.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928688" y="6924318"/>
            <a:ext cx="7565231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Adversarial examples are like tiny "troll tweaks" to images – human-imperceptible changes that cause AI to go completely haywire! They are a major security risk.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50081" y="6715363"/>
            <a:ext cx="22860" cy="1012269"/>
          </a:xfrm>
          <a:prstGeom prst="rect">
            <a:avLst/>
          </a:prstGeom>
          <a:solidFill>
            <a:srgbClr val="8061FF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025" y="608171"/>
            <a:ext cx="7912060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Our Target: The MNIST CNN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74025" y="1700808"/>
            <a:ext cx="13082349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baseline model is a standard Convolutional Neural Network, trained on the classic MNIST dataset of handwritten digits. It's a stellar performer on clean data... or so we thought!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4025" y="3016210"/>
            <a:ext cx="7633573" cy="729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~99%</a:t>
            </a:r>
            <a:endParaRPr lang="en-US" sz="5700" dirty="0"/>
          </a:p>
        </p:txBody>
      </p:sp>
      <p:sp>
        <p:nvSpPr>
          <p:cNvPr id="5" name="Text 3"/>
          <p:cNvSpPr/>
          <p:nvPr/>
        </p:nvSpPr>
        <p:spPr>
          <a:xfrm>
            <a:off x="3289935" y="4022288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Clean Accuracy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74025" y="4568547"/>
            <a:ext cx="763357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When faced with normal, untampered images, our CNN correctly identifies digits with nearly perfect accuracy. Impressive, right? </a:t>
            </a:r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🧐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74025" y="5524738"/>
            <a:ext cx="7633573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But here's the catch: High accuracy on clean data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1E1D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≠ invincible AI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Even the smartest models can be surprisingly fragile when faced with adversarial cunning.</a:t>
            </a:r>
            <a:endParaRPr lang="en-US" sz="17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4810" y="2905720"/>
            <a:ext cx="4909185" cy="49091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4" y="619839"/>
            <a:ext cx="7567612" cy="1324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Attackers' Arsenal: FGSM &amp; PGD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74594" y="2282071"/>
            <a:ext cx="7567612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Meet the dynamic duo of adversarial attacks: Fast Gradient Sign Method (FGSM) and Projected Gradient Descent (PGD). They sound complex, but think of them as different levels of digital mischief.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594" y="3615809"/>
            <a:ext cx="1125974" cy="199691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25715" y="3840956"/>
            <a:ext cx="298275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FGSM: The Quick Hit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625715" y="4307086"/>
            <a:ext cx="6216491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Like a digital phishing scam, FGSM makes a single, rapid, deceptive tweak to an image. Fast, efficient, and often effective.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594" y="5612725"/>
            <a:ext cx="1125974" cy="199691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25715" y="5837873"/>
            <a:ext cx="395311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PGD: The Brute Force Hack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7625715" y="6304002"/>
            <a:ext cx="6216491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is the persistent exploit. PGD iterates many times, making small, calculated adjustments to maximize misclassification—a digital battering ram.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709" y="567809"/>
            <a:ext cx="10197941" cy="60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Vulnerability Results: AI's Achilles' Heel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22709" y="1588056"/>
            <a:ext cx="13184981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moment of truth! We unleashed FGSM and PGD on our highly accurate MNIST CNN. The results were... humbling. Our AI's confidence shattered, proving its clean accuracy was a deceptive façade.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2709" y="2713196"/>
            <a:ext cx="6340673" cy="1794748"/>
          </a:xfrm>
          <a:prstGeom prst="roundRect">
            <a:avLst>
              <a:gd name="adj" fmla="val 172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30329" y="2720816"/>
            <a:ext cx="6325433" cy="5931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36903" y="2852261"/>
            <a:ext cx="2745938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Clean Data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103370" y="2852261"/>
            <a:ext cx="2745938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99%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30329" y="3313986"/>
            <a:ext cx="6325433" cy="5931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36903" y="3445431"/>
            <a:ext cx="2745938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FGSM Attack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103370" y="3445431"/>
            <a:ext cx="2745938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~20%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0329" y="3907155"/>
            <a:ext cx="6325433" cy="5931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36903" y="4038600"/>
            <a:ext cx="2745938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PGD Attack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103370" y="4038600"/>
            <a:ext cx="2745938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&lt;5%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2709" y="4740235"/>
            <a:ext cx="6340673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PGD's impact is particularly startling: an accuracy below 5% is worse than random guessing for a 10-class problem! Our AI was utterly bewildered by seemingly harmless changes.</a:t>
            </a:r>
            <a:endParaRPr lang="en-US" sz="16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637" y="2713196"/>
            <a:ext cx="6340673" cy="4227076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574637" y="7172563"/>
            <a:ext cx="6340673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attack is human-imperceptible, but for the AI, it's a completely different digit!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🤯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452" y="593884"/>
            <a:ext cx="7633097" cy="1269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Defense Strategy: Adversarial Training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55452" y="2187297"/>
            <a:ext cx="7633097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When under attack, you don't just patch the wall; you build a stronger one. Adversarial training is our AI's "cybersecurity bootcamp," teaching it to recognize and resist adversarial examples.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452" y="3492937"/>
            <a:ext cx="215741" cy="215741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755452" y="3802261"/>
            <a:ext cx="3708678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7" name="Text 3"/>
          <p:cNvSpPr/>
          <p:nvPr/>
        </p:nvSpPr>
        <p:spPr>
          <a:xfrm>
            <a:off x="755452" y="3971092"/>
            <a:ext cx="3708678" cy="634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Generate Adversarial Examples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55452" y="4735354"/>
            <a:ext cx="3708678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create a batch of "bad" examples using techniques like PGD.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9871" y="3492937"/>
            <a:ext cx="215741" cy="215741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4679871" y="3802261"/>
            <a:ext cx="3708678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1" name="Text 6"/>
          <p:cNvSpPr/>
          <p:nvPr/>
        </p:nvSpPr>
        <p:spPr>
          <a:xfrm>
            <a:off x="4679871" y="3971092"/>
            <a:ext cx="350008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Train on Adversarial Data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4679871" y="4417933"/>
            <a:ext cx="3708678" cy="1035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model is then trained on a mix of clean and these generated adversarial examples.</a:t>
            </a:r>
            <a:endParaRPr lang="en-US" sz="16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452" y="5858351"/>
            <a:ext cx="215741" cy="215741"/>
          </a:xfrm>
          <a:prstGeom prst="rect">
            <a:avLst/>
          </a:prstGeom>
        </p:spPr>
      </p:pic>
      <p:sp>
        <p:nvSpPr>
          <p:cNvPr id="14" name="Shape 8"/>
          <p:cNvSpPr/>
          <p:nvPr/>
        </p:nvSpPr>
        <p:spPr>
          <a:xfrm>
            <a:off x="755452" y="6167676"/>
            <a:ext cx="7633097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5" name="Text 9"/>
          <p:cNvSpPr/>
          <p:nvPr/>
        </p:nvSpPr>
        <p:spPr>
          <a:xfrm>
            <a:off x="755452" y="6336506"/>
            <a:ext cx="2539365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Build Robustness</a:t>
            </a:r>
            <a:endParaRPr lang="en-US" sz="1950" dirty="0"/>
          </a:p>
        </p:txBody>
      </p:sp>
      <p:sp>
        <p:nvSpPr>
          <p:cNvPr id="16" name="Text 10"/>
          <p:cNvSpPr/>
          <p:nvPr/>
        </p:nvSpPr>
        <p:spPr>
          <a:xfrm>
            <a:off x="755452" y="6783348"/>
            <a:ext cx="7633097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process forces the AI to learn a more robust, "messy" decision boundary, making it less susceptible to small perturbations.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528" y="625793"/>
            <a:ext cx="11708130" cy="669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Robust Model Evaluation: The Trade-off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6528" y="1750100"/>
            <a:ext cx="13037344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Adversarial training significantly boosts robustness, but it's not a free lunch. There's a subtle trade-off: a small dip in clean accuracy for a massive leap in adversarial resilience.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6528" y="2990017"/>
            <a:ext cx="6241137" cy="2335530"/>
          </a:xfrm>
          <a:prstGeom prst="roundRect">
            <a:avLst>
              <a:gd name="adj" fmla="val 146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4148" y="2997637"/>
            <a:ext cx="6225897" cy="6521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31915" y="3141702"/>
            <a:ext cx="1616750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Clean Accuracy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111341" y="3141702"/>
            <a:ext cx="1612344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99%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186363" y="3141702"/>
            <a:ext cx="1616154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4148" y="3649742"/>
            <a:ext cx="6225897" cy="6521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31915" y="3793808"/>
            <a:ext cx="1616750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111341" y="3793808"/>
            <a:ext cx="1612344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186363" y="3793808"/>
            <a:ext cx="1616154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98%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4148" y="4301847"/>
            <a:ext cx="6225897" cy="10160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31915" y="4445913"/>
            <a:ext cx="1616750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PGD Attack Accuracy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3111341" y="4445913"/>
            <a:ext cx="1612344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&lt;5%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186363" y="4445913"/>
            <a:ext cx="1616154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~85%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6528" y="5581531"/>
            <a:ext cx="6241137" cy="1455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sacrificed ~1% clean accuracy for a whopping ~80% gain in robustness against the PGD attack! This strategic compromise makes our AI far more trustworthy in hostile environments.</a:t>
            </a:r>
            <a:endParaRPr lang="en-US" sz="175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0355" y="2990017"/>
            <a:ext cx="6241137" cy="2812137"/>
          </a:xfrm>
          <a:prstGeom prst="rect">
            <a:avLst/>
          </a:prstGeom>
        </p:spPr>
      </p:pic>
      <p:sp>
        <p:nvSpPr>
          <p:cNvPr id="19" name="Shape 16"/>
          <p:cNvSpPr/>
          <p:nvPr/>
        </p:nvSpPr>
        <p:spPr>
          <a:xfrm>
            <a:off x="7600355" y="5802154"/>
            <a:ext cx="227528" cy="227528"/>
          </a:xfrm>
          <a:prstGeom prst="roundRect">
            <a:avLst>
              <a:gd name="adj" fmla="val 8038"/>
            </a:avLst>
          </a:prstGeom>
          <a:solidFill>
            <a:srgbClr val="5B33FF"/>
          </a:solidFill>
          <a:ln/>
        </p:spPr>
      </p:sp>
      <p:sp>
        <p:nvSpPr>
          <p:cNvPr id="20" name="Text 17"/>
          <p:cNvSpPr/>
          <p:nvPr/>
        </p:nvSpPr>
        <p:spPr>
          <a:xfrm>
            <a:off x="7888843" y="5802154"/>
            <a:ext cx="1690211" cy="455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Epsilon (Attack Strength)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9731454" y="5802154"/>
            <a:ext cx="227528" cy="227528"/>
          </a:xfrm>
          <a:prstGeom prst="roundRect">
            <a:avLst>
              <a:gd name="adj" fmla="val 8038"/>
            </a:avLst>
          </a:prstGeom>
          <a:solidFill>
            <a:srgbClr val="8B6FFF"/>
          </a:solidFill>
          <a:ln/>
        </p:spPr>
      </p:sp>
      <p:sp>
        <p:nvSpPr>
          <p:cNvPr id="22" name="Text 19"/>
          <p:cNvSpPr/>
          <p:nvPr/>
        </p:nvSpPr>
        <p:spPr>
          <a:xfrm>
            <a:off x="10019943" y="5802154"/>
            <a:ext cx="1690330" cy="455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Standard Accuracy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11862673" y="5802154"/>
            <a:ext cx="227528" cy="227528"/>
          </a:xfrm>
          <a:prstGeom prst="roundRect">
            <a:avLst>
              <a:gd name="adj" fmla="val 8038"/>
            </a:avLst>
          </a:prstGeom>
          <a:solidFill>
            <a:srgbClr val="BBAAFF"/>
          </a:solidFill>
          <a:ln/>
        </p:spPr>
      </p:sp>
      <p:sp>
        <p:nvSpPr>
          <p:cNvPr id="24" name="Text 21"/>
          <p:cNvSpPr/>
          <p:nvPr/>
        </p:nvSpPr>
        <p:spPr>
          <a:xfrm>
            <a:off x="12151162" y="5802154"/>
            <a:ext cx="1690211" cy="455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Robust Accuracy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7600355" y="6740962"/>
            <a:ext cx="6241137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line graph shows the significant divergence in accuracy under increasing attack strength (epsilon).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01" y="485775"/>
            <a:ext cx="7909798" cy="1037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Alternative Defense: Feature Squeezing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17101" y="1787485"/>
            <a:ext cx="7909798" cy="846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Another clever tactic against adversarial noise is "Feature Squeezing." Think of it as a digital filter or an input sanitization process that compresses the input space, making subtle adversarial perturbations disappear.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7101" y="2832021"/>
            <a:ext cx="7909798" cy="1986558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</p:sp>
      <p:sp>
        <p:nvSpPr>
          <p:cNvPr id="6" name="Shape 3"/>
          <p:cNvSpPr/>
          <p:nvPr/>
        </p:nvSpPr>
        <p:spPr>
          <a:xfrm>
            <a:off x="793313" y="3008233"/>
            <a:ext cx="528876" cy="528876"/>
          </a:xfrm>
          <a:prstGeom prst="roundRect">
            <a:avLst>
              <a:gd name="adj" fmla="val 17287768"/>
            </a:avLst>
          </a:prstGeom>
          <a:solidFill>
            <a:srgbClr val="8061F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689" y="3153608"/>
            <a:ext cx="238006" cy="23800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313" y="3713321"/>
            <a:ext cx="2610922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Color Depth Reduction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93313" y="4078248"/>
            <a:ext cx="7557373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reducing the number of distinct color values (e.g., from 256 to 8), we "squeeze" the image data, effectively smoothing out tiny, malicious pixel variations.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617101" y="4994791"/>
            <a:ext cx="7909798" cy="1986558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</p:sp>
      <p:sp>
        <p:nvSpPr>
          <p:cNvPr id="11" name="Shape 7"/>
          <p:cNvSpPr/>
          <p:nvPr/>
        </p:nvSpPr>
        <p:spPr>
          <a:xfrm>
            <a:off x="793313" y="5171003"/>
            <a:ext cx="528876" cy="528876"/>
          </a:xfrm>
          <a:prstGeom prst="roundRect">
            <a:avLst>
              <a:gd name="adj" fmla="val 17287768"/>
            </a:avLst>
          </a:prstGeom>
          <a:solidFill>
            <a:srgbClr val="8061FF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689" y="5316379"/>
            <a:ext cx="238006" cy="23800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313" y="5876092"/>
            <a:ext cx="208823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Spatial Smoothing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93313" y="6241018"/>
            <a:ext cx="7557373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Applying filters like a median blur can also effectively remove the high-frequency adversarial noise, similar to how an image editor cleans up artifacts.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617101" y="7179707"/>
            <a:ext cx="7909798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idea is to eliminate dimensions where adversarial examples can easily hide, forcing them into a "squeezed", more interpretable feature space for the model. It's like blurring out the noise!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5462" y="656392"/>
            <a:ext cx="11170563" cy="702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Big Picture: AI's Future Defenses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5462" y="1835825"/>
            <a:ext cx="12959477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Adversarial Machine Learning is a challenging but crucial field. We've shown that AI's vulnerability is real, but robust defenses are within reach.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5462" y="2868216"/>
            <a:ext cx="4160758" cy="2117169"/>
          </a:xfrm>
          <a:prstGeom prst="roundRect">
            <a:avLst>
              <a:gd name="adj" fmla="val 27061"/>
            </a:avLst>
          </a:prstGeom>
          <a:solidFill>
            <a:srgbClr val="2B2952"/>
          </a:solidFill>
          <a:ln/>
        </p:spPr>
      </p:sp>
      <p:sp>
        <p:nvSpPr>
          <p:cNvPr id="5" name="Text 3"/>
          <p:cNvSpPr/>
          <p:nvPr/>
        </p:nvSpPr>
        <p:spPr>
          <a:xfrm>
            <a:off x="1074063" y="3106817"/>
            <a:ext cx="2990017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Vulnerability is Real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74063" y="3600926"/>
            <a:ext cx="3683556" cy="1145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Even highly accurate models can be easily fooled by imperceptible attacks.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4821" y="2868216"/>
            <a:ext cx="4160758" cy="2117169"/>
          </a:xfrm>
          <a:prstGeom prst="roundRect">
            <a:avLst>
              <a:gd name="adj" fmla="val 27061"/>
            </a:avLst>
          </a:prstGeom>
          <a:solidFill>
            <a:srgbClr val="2B2952"/>
          </a:solidFill>
          <a:ln/>
        </p:spPr>
      </p:sp>
      <p:sp>
        <p:nvSpPr>
          <p:cNvPr id="8" name="Text 6"/>
          <p:cNvSpPr/>
          <p:nvPr/>
        </p:nvSpPr>
        <p:spPr>
          <a:xfrm>
            <a:off x="5473422" y="3106817"/>
            <a:ext cx="2808327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Defense Works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3422" y="3600926"/>
            <a:ext cx="3683556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Adversarial training significantly boosts model robustness.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9634180" y="2868216"/>
            <a:ext cx="4160758" cy="2117169"/>
          </a:xfrm>
          <a:prstGeom prst="roundRect">
            <a:avLst>
              <a:gd name="adj" fmla="val 27061"/>
            </a:avLst>
          </a:prstGeom>
          <a:solidFill>
            <a:srgbClr val="2B2952"/>
          </a:solidFill>
          <a:ln/>
        </p:spPr>
      </p:sp>
      <p:sp>
        <p:nvSpPr>
          <p:cNvPr id="11" name="Text 9"/>
          <p:cNvSpPr/>
          <p:nvPr/>
        </p:nvSpPr>
        <p:spPr>
          <a:xfrm>
            <a:off x="9872782" y="3106817"/>
            <a:ext cx="2808327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Trade-offs Exist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782" y="3600926"/>
            <a:ext cx="3683556" cy="1145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Increased robustness often comes with a slight drop in clean accuracy.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5462" y="5343406"/>
            <a:ext cx="6983611" cy="561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Future Work: Beyond MNIST</a:t>
            </a:r>
            <a:endParaRPr lang="en-US" sz="3500" dirty="0"/>
          </a:p>
        </p:txBody>
      </p:sp>
      <p:sp>
        <p:nvSpPr>
          <p:cNvPr id="14" name="Text 12"/>
          <p:cNvSpPr/>
          <p:nvPr/>
        </p:nvSpPr>
        <p:spPr>
          <a:xfrm>
            <a:off x="835462" y="6263045"/>
            <a:ext cx="12959477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Exploring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1E1D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black-box attacks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where the attacker has no knowledge of the model's internals.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5462" y="6728460"/>
            <a:ext cx="12959477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Scaling defenses to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1E1D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complex datasets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like CIFAR-10 and larger models like ResNet-18.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35462" y="7193875"/>
            <a:ext cx="12959477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Investigating new defense mechanisms and their impact on model interpretability.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2025-11-16T18:10:42Z</dcterms:created>
  <dcterms:modified xsi:type="dcterms:W3CDTF">2025-11-16T18:10:42Z</dcterms:modified>
</cp:coreProperties>
</file>